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8" r:id="rId4"/>
    <p:sldId id="258" r:id="rId5"/>
    <p:sldId id="260" r:id="rId6"/>
    <p:sldId id="269" r:id="rId7"/>
    <p:sldId id="259" r:id="rId8"/>
    <p:sldId id="272" r:id="rId9"/>
    <p:sldId id="261" r:id="rId10"/>
    <p:sldId id="279" r:id="rId11"/>
    <p:sldId id="280" r:id="rId12"/>
    <p:sldId id="273" r:id="rId13"/>
    <p:sldId id="274" r:id="rId14"/>
    <p:sldId id="275" r:id="rId15"/>
    <p:sldId id="276" r:id="rId16"/>
    <p:sldId id="262" r:id="rId17"/>
    <p:sldId id="277" r:id="rId18"/>
    <p:sldId id="278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4F26F-5BD6-4CA7-8B65-EF03E1A1418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18802-8D34-4215-9B14-8B8D3649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16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3F7DC-7B9D-4E96-9811-6FB33F64D9E0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70BB-A87E-47F6-90E1-F0250F9112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7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04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5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3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46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95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0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63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41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60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5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4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8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2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9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20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32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70BB-A87E-47F6-90E1-F0250F9112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3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D052-4DEF-4C36-BD1D-900DB2C80826}" type="datetime1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5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7386-1B2F-467E-B48A-70140E34BF84}" type="datetime1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43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1074-1219-49FE-8F12-5DEA85E3FB39}" type="datetime1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09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223-FCDD-42F7-82E4-57C4C979FAAD}" type="datetime1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2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364-E1D8-4D5F-B06F-5DBCD357F07B}" type="datetime1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5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3CB7-9346-442D-B62C-F82E1CB8A4E4}" type="datetime1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3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B11-F60C-4C5D-899F-C7787D6F698A}" type="datetime1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4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3408-C5C7-4CE0-9872-1C434F9DCDC3}" type="datetime1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05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C97-EBEF-408A-8CE4-D1E6DB0F125D}" type="datetime1">
              <a:rPr lang="en-GB" smtClean="0"/>
              <a:t>15/05/2015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2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B04A-D384-4133-976F-0B54A3836C52}" type="datetime1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3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0BC8-1682-4F22-9A36-BF38105F56D6}" type="datetime1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4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BE668-2D85-46D6-86D5-C009D5057334}" type="datetime1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http://www.aburnet.co.uk/free-tools/                  http://www.aburnet.co.uk/target-zero-hair-complaints/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183B-E196-4E3B-A4C4-0DA6386BE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1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3.jpeg"/><Relationship Id="rId5" Type="http://schemas.openxmlformats.org/officeDocument/2006/relationships/image" Target="../media/image5.png"/><Relationship Id="rId10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urnet.co.uk/free-tools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://www.aburnet.co.uk/products/Wear-guid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2" y="1626099"/>
            <a:ext cx="5821851" cy="2098287"/>
          </a:xfrm>
          <a:prstGeom prst="rect">
            <a:avLst/>
          </a:prstGeom>
        </p:spPr>
      </p:pic>
      <p:pic>
        <p:nvPicPr>
          <p:cNvPr id="1028" name="Picture 4" descr="http://millinginternational.files.wordpress.com/2013/07/campden-br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2" y="4219629"/>
            <a:ext cx="5578150" cy="17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552" y="417050"/>
            <a:ext cx="11648749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Zero Hair Complaints  </a:t>
            </a:r>
            <a:endParaRPr lang="en-GB" sz="4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Business without Increasing Costs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021" t="43099" r="66667" b="32995"/>
          <a:stretch/>
        </p:blipFill>
        <p:spPr>
          <a:xfrm>
            <a:off x="6865547" y="2419160"/>
            <a:ext cx="4389344" cy="33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354" t="15886" r="26250" b="36198"/>
          <a:stretch/>
        </p:blipFill>
        <p:spPr>
          <a:xfrm>
            <a:off x="511174" y="2315381"/>
            <a:ext cx="5324625" cy="3028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563" t="19270" r="30104" b="38021"/>
          <a:stretch/>
        </p:blipFill>
        <p:spPr>
          <a:xfrm>
            <a:off x="6051550" y="2315382"/>
            <a:ext cx="5613868" cy="3028534"/>
          </a:xfrm>
          <a:prstGeom prst="rect">
            <a:avLst/>
          </a:prstGeom>
        </p:spPr>
      </p:pic>
      <p:sp>
        <p:nvSpPr>
          <p:cNvPr id="5" name="Footer Placeholder 12"/>
          <p:cNvSpPr txBox="1">
            <a:spLocks/>
          </p:cNvSpPr>
          <p:nvPr/>
        </p:nvSpPr>
        <p:spPr>
          <a:xfrm>
            <a:off x="343073" y="6389815"/>
            <a:ext cx="1162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2157901" y="1291882"/>
            <a:ext cx="7087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/>
              <a:t>Hair Containment Headwear 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9363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2"/>
          <p:cNvSpPr txBox="1">
            <a:spLocks/>
          </p:cNvSpPr>
          <p:nvPr/>
        </p:nvSpPr>
        <p:spPr>
          <a:xfrm>
            <a:off x="343073" y="6389815"/>
            <a:ext cx="1162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879600" y="91351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Hairline Security</a:t>
            </a:r>
            <a:endParaRPr lang="en-GB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4" y="1753879"/>
            <a:ext cx="3930682" cy="4188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85" y="1630913"/>
            <a:ext cx="2301740" cy="2482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24" y="1616271"/>
            <a:ext cx="3072376" cy="2304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02" y="3982161"/>
            <a:ext cx="3116598" cy="23374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64" y="4184567"/>
            <a:ext cx="2844181" cy="2133135"/>
          </a:xfrm>
          <a:prstGeom prst="rect">
            <a:avLst/>
          </a:prstGeom>
        </p:spPr>
      </p:pic>
      <p:pic>
        <p:nvPicPr>
          <p:cNvPr id="1026" name="Picture 2" descr="http://img2.wikia.nocookie.net/__cb20130801192632/papersplease/images/f/fe/Red_cross_tick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77" y="1762896"/>
            <a:ext cx="1097609" cy="10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u/m/y/h/b/U/red-tick-h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66" y="3395559"/>
            <a:ext cx="1377057" cy="10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10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" y="6356350"/>
            <a:ext cx="11620500" cy="365125"/>
          </a:xfrm>
        </p:spPr>
        <p:txBody>
          <a:bodyPr/>
          <a:lstStyle/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pic>
        <p:nvPicPr>
          <p:cNvPr id="11" name="Picture 10" descr="C:\Users\louisem\AppData\Local\Microsoft\Windows\Temporary Internet Files\Content.Outlook\6MUXZCGQ\Fan3 How  When to Wea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9627" y="2026795"/>
            <a:ext cx="5047323" cy="38057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36165" y="1095998"/>
            <a:ext cx="348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Training</a:t>
            </a:r>
            <a:endParaRPr lang="en-GB" sz="3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8021" t="43099" r="66667" b="32995"/>
          <a:stretch/>
        </p:blipFill>
        <p:spPr>
          <a:xfrm>
            <a:off x="6255947" y="2057450"/>
            <a:ext cx="4955922" cy="37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3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dit Tools looking at result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0612" y="2088484"/>
            <a:ext cx="5235146" cy="389575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" y="6356350"/>
            <a:ext cx="11620500" cy="365125"/>
          </a:xfrm>
        </p:spPr>
        <p:txBody>
          <a:bodyPr/>
          <a:lstStyle/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31970" y="1256098"/>
            <a:ext cx="348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KPI Reporting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7424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2"/>
          <p:cNvSpPr txBox="1">
            <a:spLocks/>
          </p:cNvSpPr>
          <p:nvPr/>
        </p:nvSpPr>
        <p:spPr>
          <a:xfrm>
            <a:off x="343073" y="6343650"/>
            <a:ext cx="1162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343073" y="2083011"/>
            <a:ext cx="11442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231F20"/>
                </a:solidFill>
              </a:rPr>
              <a:t>Professor Barry Stevens FTTS, Trichologist and President of The Trichological Society 2014-16 </a:t>
            </a:r>
            <a:endParaRPr lang="en-GB" i="1" dirty="0">
              <a:solidFill>
                <a:srgbClr val="231F20"/>
              </a:solidFill>
            </a:endParaRPr>
          </a:p>
          <a:p>
            <a:pPr algn="just"/>
            <a:r>
              <a:rPr lang="en-GB" i="1" dirty="0" smtClean="0">
                <a:solidFill>
                  <a:srgbClr val="231F20"/>
                </a:solidFill>
              </a:rPr>
              <a:t>“</a:t>
            </a:r>
            <a:r>
              <a:rPr lang="en-GB" i="1" dirty="0">
                <a:solidFill>
                  <a:srgbClr val="231F20"/>
                </a:solidFill>
              </a:rPr>
              <a:t>KleenCaps look good; the cap lightly holds the hair and I cannot envisage any </a:t>
            </a:r>
            <a:r>
              <a:rPr lang="en-GB" i="1" dirty="0" smtClean="0">
                <a:solidFill>
                  <a:srgbClr val="231F20"/>
                </a:solidFill>
              </a:rPr>
              <a:t>hair escaping </a:t>
            </a:r>
            <a:r>
              <a:rPr lang="en-GB" i="1" dirty="0">
                <a:solidFill>
                  <a:srgbClr val="231F20"/>
                </a:solidFill>
              </a:rPr>
              <a:t>through the fabric structure. The triple elastic distributes pressure </a:t>
            </a:r>
            <a:r>
              <a:rPr lang="en-GB" i="1" dirty="0" smtClean="0">
                <a:solidFill>
                  <a:srgbClr val="231F20"/>
                </a:solidFill>
              </a:rPr>
              <a:t>evenly whilst </a:t>
            </a:r>
            <a:r>
              <a:rPr lang="en-GB" i="1" dirty="0">
                <a:solidFill>
                  <a:srgbClr val="231F20"/>
                </a:solidFill>
              </a:rPr>
              <a:t>ensuring hair line safety. I understand the StayCool technology is proven </a:t>
            </a:r>
            <a:r>
              <a:rPr lang="en-GB" i="1" dirty="0" smtClean="0">
                <a:solidFill>
                  <a:srgbClr val="231F20"/>
                </a:solidFill>
              </a:rPr>
              <a:t>to wick </a:t>
            </a:r>
            <a:r>
              <a:rPr lang="en-GB" i="1" dirty="0">
                <a:solidFill>
                  <a:srgbClr val="231F20"/>
                </a:solidFill>
              </a:rPr>
              <a:t>moisture away from the head and may regulate the wearer’s temperature”.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78301" y="3387479"/>
            <a:ext cx="11685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231F20"/>
                </a:solidFill>
              </a:rPr>
              <a:t>“Food production personnel can effectively prevent scalp hair </a:t>
            </a:r>
            <a:r>
              <a:rPr lang="en-GB" i="1" dirty="0" smtClean="0">
                <a:solidFill>
                  <a:srgbClr val="231F20"/>
                </a:solidFill>
              </a:rPr>
              <a:t>contamination through </a:t>
            </a:r>
            <a:r>
              <a:rPr lang="en-GB" i="1" dirty="0">
                <a:solidFill>
                  <a:srgbClr val="231F20"/>
                </a:solidFill>
              </a:rPr>
              <a:t>the wearing of </a:t>
            </a:r>
            <a:r>
              <a:rPr lang="en-GB" i="1" dirty="0" smtClean="0">
                <a:solidFill>
                  <a:srgbClr val="231F20"/>
                </a:solidFill>
              </a:rPr>
              <a:t>HairTite HygieNets </a:t>
            </a:r>
            <a:r>
              <a:rPr lang="en-GB" i="1" dirty="0">
                <a:solidFill>
                  <a:srgbClr val="231F20"/>
                </a:solidFill>
              </a:rPr>
              <a:t>and KleenCap-Max, with </a:t>
            </a:r>
            <a:r>
              <a:rPr lang="en-GB" i="1" dirty="0" smtClean="0">
                <a:solidFill>
                  <a:srgbClr val="231F20"/>
                </a:solidFill>
              </a:rPr>
              <a:t>HairBarrier products </a:t>
            </a:r>
            <a:r>
              <a:rPr lang="en-GB" i="1" dirty="0">
                <a:solidFill>
                  <a:srgbClr val="231F20"/>
                </a:solidFill>
              </a:rPr>
              <a:t>such as Neck Shield – which can be worn in multiple ways to cover </a:t>
            </a:r>
            <a:r>
              <a:rPr lang="en-GB" i="1" dirty="0" smtClean="0">
                <a:solidFill>
                  <a:srgbClr val="231F20"/>
                </a:solidFill>
              </a:rPr>
              <a:t>beard, face </a:t>
            </a:r>
            <a:r>
              <a:rPr lang="en-GB" i="1" dirty="0">
                <a:solidFill>
                  <a:srgbClr val="231F20"/>
                </a:solidFill>
              </a:rPr>
              <a:t>and nasal hair as desired, or Beard Shield, or KleenCap-Max Neck </a:t>
            </a:r>
            <a:r>
              <a:rPr lang="en-GB" i="1" dirty="0" smtClean="0">
                <a:solidFill>
                  <a:srgbClr val="231F20"/>
                </a:solidFill>
              </a:rPr>
              <a:t>Guard (covering </a:t>
            </a:r>
            <a:r>
              <a:rPr lang="en-GB" i="1" dirty="0">
                <a:solidFill>
                  <a:srgbClr val="231F20"/>
                </a:solidFill>
              </a:rPr>
              <a:t>scalp and beard hair) if new each day or cleansed with HairGon after </a:t>
            </a:r>
            <a:r>
              <a:rPr lang="en-GB" i="1" dirty="0" smtClean="0">
                <a:solidFill>
                  <a:srgbClr val="231F20"/>
                </a:solidFill>
              </a:rPr>
              <a:t>a single </a:t>
            </a:r>
            <a:r>
              <a:rPr lang="en-GB" i="1" dirty="0">
                <a:solidFill>
                  <a:srgbClr val="231F20"/>
                </a:solidFill>
              </a:rPr>
              <a:t>day’s wear to remove any residual hair-shafts caught in the </a:t>
            </a:r>
            <a:r>
              <a:rPr lang="en-GB" i="1" dirty="0" smtClean="0">
                <a:solidFill>
                  <a:srgbClr val="231F20"/>
                </a:solidFill>
              </a:rPr>
              <a:t>material. However </a:t>
            </a:r>
            <a:r>
              <a:rPr lang="en-GB" i="1" dirty="0">
                <a:solidFill>
                  <a:srgbClr val="231F20"/>
                </a:solidFill>
              </a:rPr>
              <a:t>eyebrow, eyelid, ear and facial hair cannot be ignored </a:t>
            </a:r>
            <a:r>
              <a:rPr lang="en-GB" i="1" dirty="0" smtClean="0">
                <a:solidFill>
                  <a:srgbClr val="231F20"/>
                </a:solidFill>
              </a:rPr>
              <a:t>– their prevention </a:t>
            </a:r>
            <a:r>
              <a:rPr lang="en-GB" i="1" dirty="0">
                <a:solidFill>
                  <a:srgbClr val="231F20"/>
                </a:solidFill>
              </a:rPr>
              <a:t>being more problematic</a:t>
            </a:r>
            <a:r>
              <a:rPr lang="en-GB" i="1" dirty="0" smtClean="0">
                <a:solidFill>
                  <a:srgbClr val="231F20"/>
                </a:solidFill>
              </a:rPr>
              <a:t>”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619336" y="1181999"/>
            <a:ext cx="835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Professional Feedback..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96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2"/>
          <p:cNvSpPr txBox="1">
            <a:spLocks/>
          </p:cNvSpPr>
          <p:nvPr/>
        </p:nvSpPr>
        <p:spPr>
          <a:xfrm>
            <a:off x="343073" y="6343650"/>
            <a:ext cx="1162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343073" y="2805500"/>
            <a:ext cx="1112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i="1" dirty="0">
                <a:solidFill>
                  <a:srgbClr val="231F20"/>
                </a:solidFill>
              </a:rPr>
              <a:t>“This is a really innovative approach to hair containment and </a:t>
            </a:r>
            <a:r>
              <a:rPr lang="en-GB" sz="2000" i="1" dirty="0" smtClean="0">
                <a:solidFill>
                  <a:srgbClr val="231F20"/>
                </a:solidFill>
              </a:rPr>
              <a:t>complaint reduction</a:t>
            </a:r>
            <a:r>
              <a:rPr lang="en-GB" sz="2000" i="1" dirty="0">
                <a:solidFill>
                  <a:srgbClr val="231F20"/>
                </a:solidFill>
              </a:rPr>
              <a:t>. A choice of hair coverings which are well supported with clear visual </a:t>
            </a:r>
            <a:r>
              <a:rPr lang="en-GB" sz="2000" i="1" dirty="0" smtClean="0">
                <a:solidFill>
                  <a:srgbClr val="231F20"/>
                </a:solidFill>
              </a:rPr>
              <a:t>aids and </a:t>
            </a:r>
            <a:r>
              <a:rPr lang="en-GB" sz="2000" i="1" dirty="0">
                <a:solidFill>
                  <a:srgbClr val="231F20"/>
                </a:solidFill>
              </a:rPr>
              <a:t>a KPI Management system to track improvements </a:t>
            </a:r>
            <a:r>
              <a:rPr lang="en-GB" sz="2000" i="1" dirty="0" smtClean="0">
                <a:solidFill>
                  <a:srgbClr val="231F20"/>
                </a:solidFill>
              </a:rPr>
              <a:t>by area</a:t>
            </a:r>
            <a:r>
              <a:rPr lang="en-GB" sz="2000" i="1" dirty="0">
                <a:solidFill>
                  <a:srgbClr val="231F20"/>
                </a:solidFill>
              </a:rPr>
              <a:t>. A one-stop shop!”</a:t>
            </a:r>
          </a:p>
          <a:p>
            <a:r>
              <a:rPr lang="en-GB" sz="2000" b="1" dirty="0">
                <a:solidFill>
                  <a:srgbClr val="231F20"/>
                </a:solidFill>
              </a:rPr>
              <a:t>Ann Marie </a:t>
            </a:r>
            <a:r>
              <a:rPr lang="en-GB" sz="2000" b="1" dirty="0" err="1">
                <a:solidFill>
                  <a:srgbClr val="231F20"/>
                </a:solidFill>
              </a:rPr>
              <a:t>Helmn</a:t>
            </a:r>
            <a:r>
              <a:rPr lang="en-GB" sz="2000" b="1" dirty="0">
                <a:solidFill>
                  <a:srgbClr val="231F20"/>
                </a:solidFill>
              </a:rPr>
              <a:t>, Technical Manager, Fox’s Biscuits Batley</a:t>
            </a:r>
          </a:p>
          <a:p>
            <a:r>
              <a:rPr lang="en-GB" sz="2000" b="1" dirty="0">
                <a:solidFill>
                  <a:srgbClr val="231F20"/>
                </a:solidFill>
              </a:rPr>
              <a:t>2 Sisters Food Group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343073" y="4540943"/>
            <a:ext cx="10705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i="1" dirty="0">
                <a:solidFill>
                  <a:srgbClr val="231F20"/>
                </a:solidFill>
              </a:rPr>
              <a:t>“The Free audit tools are great to use as it makes audits easy and you can </a:t>
            </a:r>
            <a:r>
              <a:rPr lang="en-GB" sz="2000" i="1" dirty="0" smtClean="0">
                <a:solidFill>
                  <a:srgbClr val="231F20"/>
                </a:solidFill>
              </a:rPr>
              <a:t>soon find </a:t>
            </a:r>
            <a:r>
              <a:rPr lang="en-GB" sz="2000" i="1" dirty="0">
                <a:solidFill>
                  <a:srgbClr val="231F20"/>
                </a:solidFill>
              </a:rPr>
              <a:t>out where </a:t>
            </a:r>
            <a:r>
              <a:rPr lang="en-GB" sz="2000" i="1" dirty="0" smtClean="0">
                <a:solidFill>
                  <a:srgbClr val="231F20"/>
                </a:solidFill>
              </a:rPr>
              <a:t>the issues </a:t>
            </a:r>
            <a:r>
              <a:rPr lang="en-GB" sz="2000" i="1" dirty="0">
                <a:solidFill>
                  <a:srgbClr val="231F20"/>
                </a:solidFill>
              </a:rPr>
              <a:t>are, the reports are great to show the customer </a:t>
            </a:r>
            <a:r>
              <a:rPr lang="en-GB" sz="2000" i="1" dirty="0" smtClean="0">
                <a:solidFill>
                  <a:srgbClr val="231F20"/>
                </a:solidFill>
              </a:rPr>
              <a:t>to demonstrate </a:t>
            </a:r>
            <a:r>
              <a:rPr lang="en-GB" sz="2000" i="1" dirty="0">
                <a:solidFill>
                  <a:srgbClr val="231F20"/>
                </a:solidFill>
              </a:rPr>
              <a:t>that you are being proactive”</a:t>
            </a:r>
          </a:p>
          <a:p>
            <a:pPr algn="just"/>
            <a:r>
              <a:rPr lang="en-GB" sz="2000" b="1" dirty="0">
                <a:solidFill>
                  <a:srgbClr val="231F20"/>
                </a:solidFill>
              </a:rPr>
              <a:t>Michaela Watson, QA/Compliance Manager</a:t>
            </a:r>
          </a:p>
          <a:p>
            <a:pPr algn="just"/>
            <a:r>
              <a:rPr lang="en-GB" sz="2000" b="1" dirty="0">
                <a:solidFill>
                  <a:srgbClr val="231F20"/>
                </a:solidFill>
              </a:rPr>
              <a:t>Freshtime UK Ltd, England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7800" y="1205319"/>
            <a:ext cx="1185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Industry Feedback..</a:t>
            </a:r>
            <a:endParaRPr lang="en-GB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337358" y="2054942"/>
            <a:ext cx="11531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i="1" dirty="0">
                <a:solidFill>
                  <a:srgbClr val="231F20"/>
                </a:solidFill>
              </a:rPr>
              <a:t>“We have trialled </a:t>
            </a:r>
            <a:r>
              <a:rPr lang="en-GB" sz="2000" i="1" dirty="0" smtClean="0">
                <a:solidFill>
                  <a:srgbClr val="231F20"/>
                </a:solidFill>
              </a:rPr>
              <a:t>KleenCap </a:t>
            </a:r>
            <a:r>
              <a:rPr lang="en-GB" sz="2000" i="1" dirty="0">
                <a:solidFill>
                  <a:srgbClr val="231F20"/>
                </a:solidFill>
              </a:rPr>
              <a:t>and the feedback from </a:t>
            </a:r>
            <a:r>
              <a:rPr lang="en-GB" sz="2000" i="1" dirty="0" smtClean="0">
                <a:solidFill>
                  <a:srgbClr val="231F20"/>
                </a:solidFill>
              </a:rPr>
              <a:t>the operatives </a:t>
            </a:r>
            <a:r>
              <a:rPr lang="en-GB" sz="2000" i="1" dirty="0">
                <a:solidFill>
                  <a:srgbClr val="231F20"/>
                </a:solidFill>
              </a:rPr>
              <a:t>is that </a:t>
            </a:r>
            <a:r>
              <a:rPr lang="en-GB" sz="2000" i="1" dirty="0" smtClean="0">
                <a:solidFill>
                  <a:srgbClr val="231F20"/>
                </a:solidFill>
              </a:rPr>
              <a:t>the KleenCap </a:t>
            </a:r>
            <a:r>
              <a:rPr lang="en-GB" sz="2000" i="1" dirty="0">
                <a:solidFill>
                  <a:srgbClr val="231F20"/>
                </a:solidFill>
              </a:rPr>
              <a:t>is very comfortable”.</a:t>
            </a:r>
          </a:p>
          <a:p>
            <a:pPr algn="just"/>
            <a:r>
              <a:rPr lang="en-GB" sz="2000" b="1" dirty="0">
                <a:solidFill>
                  <a:srgbClr val="231F20"/>
                </a:solidFill>
              </a:rPr>
              <a:t>Michaela Watson, QA/Compliance Manager, Freshtime UK Ltd, England.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691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92" y="1238095"/>
            <a:ext cx="7222307" cy="56199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04800" y="128016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Cost</a:t>
            </a:r>
          </a:p>
          <a:p>
            <a:pPr algn="ctr"/>
            <a:r>
              <a:rPr lang="en-GB" sz="3600" b="1" dirty="0" smtClean="0"/>
              <a:t>Comparison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7748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2"/>
          <p:cNvSpPr txBox="1">
            <a:spLocks/>
          </p:cNvSpPr>
          <p:nvPr/>
        </p:nvSpPr>
        <p:spPr>
          <a:xfrm>
            <a:off x="343073" y="6343650"/>
            <a:ext cx="1162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873500" y="1224236"/>
            <a:ext cx="10763844" cy="643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Where do you want to be on the hair containment scale?</a:t>
            </a:r>
            <a:endParaRPr lang="en-GB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591" y="2192508"/>
            <a:ext cx="7738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Match Products worn to risk category: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Training / Tools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Monitor trends with tools </a:t>
            </a:r>
            <a:endParaRPr lang="en-GB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39" y="3262710"/>
            <a:ext cx="3868391" cy="2901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25" y="1959368"/>
            <a:ext cx="3916680" cy="29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2"/>
          <p:cNvSpPr txBox="1">
            <a:spLocks/>
          </p:cNvSpPr>
          <p:nvPr/>
        </p:nvSpPr>
        <p:spPr>
          <a:xfrm>
            <a:off x="343073" y="6343650"/>
            <a:ext cx="1162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343074" y="1245529"/>
            <a:ext cx="11620500" cy="4957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Summary &amp; Next Steps..</a:t>
            </a:r>
            <a:endParaRPr lang="en-GB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Evidence 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from industry is that we can achieve zero hair complaints – there will always be the odd </a:t>
            </a:r>
            <a:r>
              <a:rPr lang="en-GB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slip.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can improve based on scientific </a:t>
            </a:r>
            <a:r>
              <a:rPr lang="en-GB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understanding as to 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why hair contamination occurs and how to control it by: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Using performance tested products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Using clear, visual, training materials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Audit and rotate key training messages according to audit </a:t>
            </a:r>
            <a:r>
              <a:rPr lang="en-GB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findings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Complimentary Information Sources</a:t>
            </a:r>
            <a:r>
              <a:rPr lang="en-GB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Demo of on-line Audit with KPI results at work place –e-mail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info@aburnet.co.uk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Download full white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paper: </a:t>
            </a:r>
            <a:r>
              <a:rPr lang="en-GB" u="sng" dirty="0" smtClean="0">
                <a:solidFill>
                  <a:srgbClr val="0070C0"/>
                </a:solidFill>
              </a:rPr>
              <a:t>www.aburnet.co.uk/target-zero-hair-complaints/</a:t>
            </a:r>
            <a:endParaRPr lang="en-GB" u="sng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Link FREE HairBarrier Tools – posters, Training Videos &amp; KPI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reporting: </a:t>
            </a:r>
            <a:r>
              <a:rPr lang="en-GB" dirty="0" smtClean="0">
                <a:hlinkClick r:id="rId8"/>
              </a:rPr>
              <a:t>www.aburnet.co.uk/free-tools/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Samples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: Posters / HairTite / KleenCap-Max &amp; other HairBarrier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products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hlinkClick r:id="rId9"/>
              </a:rPr>
              <a:t>www.aburnet.co.uk/products/Wear-guides/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  &amp; http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://www.aburnet.co.uk/products/Hygiene-posters/ 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Sign up for our free news-letter HairBarrier News 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" y="6356350"/>
            <a:ext cx="11620500" cy="365125"/>
          </a:xfrm>
        </p:spPr>
        <p:txBody>
          <a:bodyPr/>
          <a:lstStyle/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pic>
        <p:nvPicPr>
          <p:cNvPr id="10" name="Picture 9" descr="http://www.trikhos.co.uk/BJS%202%20-%20201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54" y="1419470"/>
            <a:ext cx="1690780" cy="227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University of Bolto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33840" y="4031627"/>
            <a:ext cx="3124200" cy="20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7500" t="38412" r="71563" b="41145"/>
          <a:stretch/>
        </p:blipFill>
        <p:spPr>
          <a:xfrm>
            <a:off x="9995940" y="2073301"/>
            <a:ext cx="2069808" cy="1616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7000" y="1470935"/>
            <a:ext cx="7816853" cy="449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Zero Hair Complaints </a:t>
            </a: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your Business without Increasing Costs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White paper written by: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Barry Stephens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FTTS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President of the Trichological Society 2014-16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Bolton, England: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Subhash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Anand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MBE, Professor of Technical Textiles, Institute for Materials Research and Innovation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Subbiyan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Rajendran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Biomedical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Textiles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err="1" smtClean="0">
                <a:solidFill>
                  <a:srgbClr val="231F20"/>
                </a:solidFill>
              </a:rPr>
              <a:t>Dr</a:t>
            </a:r>
            <a:r>
              <a:rPr lang="en-GB" dirty="0" err="1">
                <a:solidFill>
                  <a:srgbClr val="231F20"/>
                </a:solidFill>
              </a:rPr>
              <a:t>.</a:t>
            </a:r>
            <a:r>
              <a:rPr lang="en-GB" dirty="0">
                <a:solidFill>
                  <a:srgbClr val="231F20"/>
                </a:solidFill>
              </a:rPr>
              <a:t> </a:t>
            </a:r>
            <a:r>
              <a:rPr lang="en-GB" dirty="0" err="1">
                <a:solidFill>
                  <a:srgbClr val="231F20"/>
                </a:solidFill>
              </a:rPr>
              <a:t>Karthick</a:t>
            </a:r>
            <a:r>
              <a:rPr lang="en-GB" dirty="0">
                <a:solidFill>
                  <a:srgbClr val="231F20"/>
                </a:solidFill>
              </a:rPr>
              <a:t> </a:t>
            </a:r>
            <a:r>
              <a:rPr lang="en-GB" dirty="0" err="1">
                <a:solidFill>
                  <a:srgbClr val="231F20"/>
                </a:solidFill>
              </a:rPr>
              <a:t>Kanchi</a:t>
            </a:r>
            <a:r>
              <a:rPr lang="en-GB" dirty="0">
                <a:solidFill>
                  <a:srgbClr val="231F20"/>
                </a:solidFill>
              </a:rPr>
              <a:t> </a:t>
            </a:r>
            <a:r>
              <a:rPr lang="en-GB" dirty="0" err="1">
                <a:solidFill>
                  <a:srgbClr val="231F20"/>
                </a:solidFill>
              </a:rPr>
              <a:t>Govarthanam</a:t>
            </a:r>
            <a:r>
              <a:rPr lang="en-GB" dirty="0">
                <a:solidFill>
                  <a:srgbClr val="231F20"/>
                </a:solidFill>
              </a:rPr>
              <a:t> PhD; MSc; </a:t>
            </a:r>
            <a:r>
              <a:rPr lang="en-GB" dirty="0" err="1">
                <a:solidFill>
                  <a:srgbClr val="231F20"/>
                </a:solidFill>
              </a:rPr>
              <a:t>B.Tech</a:t>
            </a:r>
            <a:r>
              <a:rPr lang="en-GB" dirty="0">
                <a:solidFill>
                  <a:srgbClr val="231F20"/>
                </a:solidFill>
              </a:rPr>
              <a:t>; </a:t>
            </a:r>
            <a:r>
              <a:rPr lang="en-GB" dirty="0" err="1">
                <a:solidFill>
                  <a:srgbClr val="231F20"/>
                </a:solidFill>
              </a:rPr>
              <a:t>CText</a:t>
            </a:r>
            <a:r>
              <a:rPr lang="en-GB" dirty="0">
                <a:solidFill>
                  <a:srgbClr val="231F20"/>
                </a:solidFill>
              </a:rPr>
              <a:t> ATI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Industry professionals from across industry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ABurnet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Ltd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070" y="4338554"/>
            <a:ext cx="11558506" cy="2017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i="1" dirty="0"/>
              <a:t>“If we accept that hair-shaft shedding is a constant occurrence it is possible </a:t>
            </a:r>
            <a:r>
              <a:rPr lang="en-GB" b="1" i="1" dirty="0" smtClean="0"/>
              <a:t>that 13-43 </a:t>
            </a:r>
            <a:r>
              <a:rPr lang="en-GB" b="1" i="1" dirty="0"/>
              <a:t>hairs could be shed from the scalp of </a:t>
            </a:r>
            <a:r>
              <a:rPr lang="en-GB" b="1" i="1" dirty="0" smtClean="0"/>
              <a:t>each employee </a:t>
            </a:r>
            <a:r>
              <a:rPr lang="en-GB" b="1" i="1" dirty="0"/>
              <a:t>during an 8 </a:t>
            </a:r>
            <a:r>
              <a:rPr lang="en-GB" b="1" i="1" dirty="0" smtClean="0"/>
              <a:t>hour period</a:t>
            </a:r>
            <a:r>
              <a:rPr lang="en-GB" b="1" i="1" dirty="0"/>
              <a:t>. This equates with 1,300-4,300 hairs per 100 people. These figures can </a:t>
            </a:r>
            <a:r>
              <a:rPr lang="en-GB" b="1" i="1" dirty="0" smtClean="0"/>
              <a:t>be significantly </a:t>
            </a:r>
            <a:r>
              <a:rPr lang="en-GB" b="1" i="1" dirty="0"/>
              <a:t>augmented by thermal injury and severance (following exposure </a:t>
            </a:r>
            <a:r>
              <a:rPr lang="en-GB" b="1" i="1" dirty="0" smtClean="0"/>
              <a:t>to excessive </a:t>
            </a:r>
            <a:r>
              <a:rPr lang="en-GB" b="1" i="1" dirty="0"/>
              <a:t>heat from hairdryers, curling tongs </a:t>
            </a:r>
            <a:r>
              <a:rPr lang="en-GB" b="1" i="1" dirty="0" err="1"/>
              <a:t>etc</a:t>
            </a:r>
            <a:r>
              <a:rPr lang="en-GB" b="1" i="1" dirty="0"/>
              <a:t>) and chemical insult </a:t>
            </a:r>
            <a:r>
              <a:rPr lang="en-GB" b="1" i="1" dirty="0" smtClean="0"/>
              <a:t>e.g. bleaching</a:t>
            </a:r>
            <a:r>
              <a:rPr lang="en-GB" b="1" i="1" dirty="0"/>
              <a:t>, colouring, permanent waving, chemical relaxing or </a:t>
            </a:r>
            <a:r>
              <a:rPr lang="en-GB" b="1" i="1" dirty="0" smtClean="0"/>
              <a:t>chemical straightening</a:t>
            </a:r>
            <a:r>
              <a:rPr lang="en-GB" b="1" i="1" dirty="0"/>
              <a:t>. The figures will be further increased by the daily losses of </a:t>
            </a:r>
            <a:r>
              <a:rPr lang="en-GB" b="1" i="1" dirty="0" smtClean="0"/>
              <a:t>beard, nasal </a:t>
            </a:r>
            <a:r>
              <a:rPr lang="en-GB" b="1" i="1" dirty="0"/>
              <a:t>and ear hairs, eyebrows and eyelashes</a:t>
            </a:r>
            <a:r>
              <a:rPr lang="en-GB" b="1" i="1" dirty="0" smtClean="0"/>
              <a:t>”.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Professor Barry Stevens, FTTS, President of the Trichological Society </a:t>
            </a:r>
            <a:r>
              <a:rPr lang="en-GB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2014-16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" y="6356350"/>
            <a:ext cx="11620500" cy="365125"/>
          </a:xfrm>
        </p:spPr>
        <p:txBody>
          <a:bodyPr/>
          <a:lstStyle/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pic>
        <p:nvPicPr>
          <p:cNvPr id="13" name="Picture 12" descr="pic008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943" y="1676180"/>
            <a:ext cx="2643179" cy="200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541122" y="2852603"/>
            <a:ext cx="3320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 err="1">
                <a:ea typeface="Times" panose="02020603060405020304" pitchFamily="18" charset="0"/>
              </a:rPr>
              <a:t>Trichorrhexis</a:t>
            </a:r>
            <a:r>
              <a:rPr lang="en-GB" sz="1400" dirty="0">
                <a:ea typeface="Times" panose="02020603060405020304" pitchFamily="18" charset="0"/>
              </a:rPr>
              <a:t> </a:t>
            </a:r>
            <a:r>
              <a:rPr lang="en-GB" sz="1400" dirty="0" err="1">
                <a:ea typeface="Times" panose="02020603060405020304" pitchFamily="18" charset="0"/>
              </a:rPr>
              <a:t>Nodosa</a:t>
            </a:r>
            <a:r>
              <a:rPr lang="en-GB" sz="1400" dirty="0">
                <a:ea typeface="Times" panose="02020603060405020304" pitchFamily="18" charset="0"/>
              </a:rPr>
              <a:t>  </a:t>
            </a:r>
            <a:r>
              <a:rPr lang="en-GB" sz="1400" i="1" dirty="0">
                <a:ea typeface="Times" panose="02020603060405020304" pitchFamily="18" charset="0"/>
              </a:rPr>
              <a:t>Photo</a:t>
            </a:r>
            <a:r>
              <a:rPr lang="en-GB" sz="1400" dirty="0">
                <a:ea typeface="Times" panose="02020603060405020304" pitchFamily="18" charset="0"/>
              </a:rPr>
              <a:t>-</a:t>
            </a:r>
            <a:r>
              <a:rPr lang="en-GB" sz="1400" i="1" dirty="0">
                <a:ea typeface="Times" panose="02020603060405020304" pitchFamily="18" charset="0"/>
              </a:rPr>
              <a:t>micrograph x 50  -  Copyright </a:t>
            </a:r>
            <a:r>
              <a:rPr lang="en-GB" sz="1400" i="1" dirty="0" err="1" smtClean="0">
                <a:ea typeface="Times" panose="02020603060405020304" pitchFamily="18" charset="0"/>
              </a:rPr>
              <a:t>B.J.Stevens</a:t>
            </a:r>
            <a:endParaRPr lang="en-GB" sz="1400" i="1" dirty="0" smtClean="0">
              <a:ea typeface="Times" panose="0202060306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high-spots indicate the points of eventual severance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Y:\Website Documents, PDF's &amp; Audits\Target Zero Hair Contamination - White Paper\Hair on plate picture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6125" y="1601518"/>
            <a:ext cx="2630664" cy="207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1222" y="983424"/>
            <a:ext cx="5542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How much Hair is Shed and Why?</a:t>
            </a:r>
            <a:endParaRPr lang="en-GB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043" y="3845440"/>
            <a:ext cx="11217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How many hairs does the average human shed per day?  Is this the only issue with hair?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5255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" y="6356350"/>
            <a:ext cx="11620500" cy="365125"/>
          </a:xfrm>
        </p:spPr>
        <p:txBody>
          <a:bodyPr/>
          <a:lstStyle/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6563" t="28776" r="33125" b="34115"/>
          <a:stretch/>
        </p:blipFill>
        <p:spPr>
          <a:xfrm>
            <a:off x="396240" y="1910289"/>
            <a:ext cx="6491121" cy="3195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6563" t="19270" r="30104" b="38021"/>
          <a:stretch/>
        </p:blipFill>
        <p:spPr>
          <a:xfrm>
            <a:off x="6910245" y="3374118"/>
            <a:ext cx="5118100" cy="2761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8395" y="1179160"/>
            <a:ext cx="6530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Why does Hair Escape Head Coverings?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4446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" y="6356350"/>
            <a:ext cx="11620500" cy="365125"/>
          </a:xfrm>
        </p:spPr>
        <p:txBody>
          <a:bodyPr/>
          <a:lstStyle/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527050" y="2908447"/>
            <a:ext cx="11099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i="1" u="none" strike="noStrike" baseline="0" dirty="0" smtClean="0">
                <a:latin typeface="Calibri" panose="020F0502020204030204" pitchFamily="34" charset="0"/>
              </a:rPr>
              <a:t>According to Professor </a:t>
            </a:r>
            <a:r>
              <a:rPr lang="en-GB" sz="2200" b="1" i="1" u="none" strike="noStrike" baseline="0" dirty="0" err="1" smtClean="0">
                <a:latin typeface="Calibri" panose="020F0502020204030204" pitchFamily="34" charset="0"/>
              </a:rPr>
              <a:t>Subhash</a:t>
            </a:r>
            <a:r>
              <a:rPr lang="en-GB" sz="2200" b="1" i="1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en-GB" sz="2200" b="1" i="1" u="none" strike="noStrike" baseline="0" dirty="0" err="1" smtClean="0">
                <a:latin typeface="Calibri" panose="020F0502020204030204" pitchFamily="34" charset="0"/>
              </a:rPr>
              <a:t>Anand</a:t>
            </a:r>
            <a:r>
              <a:rPr lang="en-GB" sz="2200" b="1" i="1" u="none" strike="noStrike" baseline="0" dirty="0" smtClean="0">
                <a:latin typeface="Calibri" panose="020F0502020204030204" pitchFamily="34" charset="0"/>
              </a:rPr>
              <a:t>,</a:t>
            </a:r>
            <a:r>
              <a:rPr lang="en-GB" sz="2200" b="1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1" i="1" u="none" strike="noStrike" baseline="0" dirty="0" smtClean="0">
                <a:latin typeface="Calibri" panose="020F0502020204030204" pitchFamily="34" charset="0"/>
              </a:rPr>
              <a:t>MBE, Professor of Technical Textiles,</a:t>
            </a:r>
            <a:r>
              <a:rPr lang="en-GB" sz="2200" b="1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1" i="1" u="none" strike="noStrike" baseline="0" dirty="0" smtClean="0">
                <a:latin typeface="Calibri" panose="020F0502020204030204" pitchFamily="34" charset="0"/>
              </a:rPr>
              <a:t>Institute for Materials Research and</a:t>
            </a:r>
            <a:r>
              <a:rPr lang="en-GB" sz="2200" b="1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1" i="1" u="none" strike="noStrike" baseline="0" dirty="0" smtClean="0">
                <a:latin typeface="Calibri" panose="020F0502020204030204" pitchFamily="34" charset="0"/>
              </a:rPr>
              <a:t>Innovation, University of Bolton, England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,</a:t>
            </a:r>
            <a:r>
              <a:rPr lang="en-GB" sz="2200" b="0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“nonwoven materials, such as those used in</a:t>
            </a:r>
            <a:r>
              <a:rPr lang="en-GB" sz="2200" b="0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mob and bouffant caps should not be used</a:t>
            </a:r>
            <a:r>
              <a:rPr lang="en-GB" sz="2200" b="0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as a hair barrier fabric. Due to the nonwoven</a:t>
            </a:r>
            <a:r>
              <a:rPr lang="en-GB" sz="2200" b="0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manufacturing methods of spinning</a:t>
            </a:r>
            <a:r>
              <a:rPr lang="en-GB" sz="2200" b="0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the fibres, it is impossible to control the</a:t>
            </a:r>
            <a:r>
              <a:rPr lang="en-GB" sz="2200" b="0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alignment and spacing of the fibres leading</a:t>
            </a:r>
            <a:r>
              <a:rPr lang="en-GB" sz="2200" b="0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to a variable fabric structure with inherent</a:t>
            </a:r>
            <a:r>
              <a:rPr lang="en-GB" sz="2200" b="0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gaps and different densities, allowing hairs to</a:t>
            </a:r>
            <a:r>
              <a:rPr lang="en-GB" sz="2200" b="0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protrude through. Due to the fabric’s rigidity,</a:t>
            </a:r>
            <a:r>
              <a:rPr lang="en-GB" sz="2200" b="0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it will neither hold the head of hair nor</a:t>
            </a:r>
            <a:r>
              <a:rPr lang="en-GB" sz="2200" b="0" i="1" u="none" strike="noStrike" dirty="0" smtClean="0">
                <a:latin typeface="Calibri" panose="020F0502020204030204" pitchFamily="34" charset="0"/>
              </a:rPr>
              <a:t> </a:t>
            </a:r>
            <a:r>
              <a:rPr lang="en-GB" sz="2200" b="0" i="1" u="none" strike="noStrike" baseline="0" dirty="0" smtClean="0">
                <a:latin typeface="Calibri" panose="020F0502020204030204" pitchFamily="34" charset="0"/>
              </a:rPr>
              <a:t>grip strands of hairs that protrude through </a:t>
            </a:r>
            <a:r>
              <a:rPr lang="en-GB" sz="2200" i="1" dirty="0">
                <a:latin typeface="Calibri" panose="020F0502020204030204" pitchFamily="34" charset="0"/>
              </a:rPr>
              <a:t>the fabric. It is a totally unsuitable </a:t>
            </a:r>
            <a:r>
              <a:rPr lang="en-GB" sz="2200" i="1" dirty="0" smtClean="0">
                <a:latin typeface="Calibri" panose="020F0502020204030204" pitchFamily="34" charset="0"/>
              </a:rPr>
              <a:t>material. This </a:t>
            </a:r>
            <a:r>
              <a:rPr lang="en-GB" sz="2200" i="1" dirty="0">
                <a:latin typeface="Calibri" panose="020F0502020204030204" pitchFamily="34" charset="0"/>
              </a:rPr>
              <a:t>is evidenced in our wearer trials </a:t>
            </a:r>
            <a:r>
              <a:rPr lang="en-GB" sz="2200" i="1" dirty="0" smtClean="0">
                <a:latin typeface="Calibri" panose="020F0502020204030204" pitchFamily="34" charset="0"/>
              </a:rPr>
              <a:t>which proved </a:t>
            </a:r>
            <a:r>
              <a:rPr lang="en-GB" sz="2200" i="1" dirty="0">
                <a:latin typeface="Calibri" panose="020F0502020204030204" pitchFamily="34" charset="0"/>
              </a:rPr>
              <a:t>that mob caps are </a:t>
            </a:r>
            <a:r>
              <a:rPr lang="en-GB" sz="2200" i="1" dirty="0" smtClean="0">
                <a:latin typeface="Calibri" panose="020F0502020204030204" pitchFamily="34" charset="0"/>
              </a:rPr>
              <a:t>the worst </a:t>
            </a:r>
            <a:r>
              <a:rPr lang="en-GB" sz="2200" i="1" dirty="0">
                <a:latin typeface="Calibri" panose="020F0502020204030204" pitchFamily="34" charset="0"/>
              </a:rPr>
              <a:t>form </a:t>
            </a:r>
            <a:r>
              <a:rPr lang="en-GB" sz="2200" i="1" dirty="0" smtClean="0">
                <a:latin typeface="Calibri" panose="020F0502020204030204" pitchFamily="34" charset="0"/>
              </a:rPr>
              <a:t>of hair </a:t>
            </a:r>
            <a:r>
              <a:rPr lang="en-GB" sz="2200" i="1" dirty="0">
                <a:latin typeface="Calibri" panose="020F0502020204030204" pitchFamily="34" charset="0"/>
              </a:rPr>
              <a:t>containment caps currently used in </a:t>
            </a:r>
            <a:r>
              <a:rPr lang="en-GB" sz="2200" i="1" dirty="0" smtClean="0">
                <a:latin typeface="Calibri" panose="020F0502020204030204" pitchFamily="34" charset="0"/>
              </a:rPr>
              <a:t>the UK </a:t>
            </a:r>
            <a:r>
              <a:rPr lang="en-GB" sz="2200" i="1" dirty="0">
                <a:latin typeface="Calibri" panose="020F0502020204030204" pitchFamily="34" charset="0"/>
              </a:rPr>
              <a:t>food processing industry</a:t>
            </a:r>
            <a:r>
              <a:rPr lang="en-GB" sz="2200" i="1" dirty="0" smtClean="0">
                <a:latin typeface="Calibri" panose="020F0502020204030204" pitchFamily="34" charset="0"/>
              </a:rPr>
              <a:t>.”</a:t>
            </a:r>
            <a:endParaRPr lang="en-GB" sz="2200" i="1" dirty="0">
              <a:latin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6563" t="28776" r="33125" b="34115"/>
          <a:stretch/>
        </p:blipFill>
        <p:spPr>
          <a:xfrm>
            <a:off x="1664348" y="1075389"/>
            <a:ext cx="3512074" cy="17287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6563" t="19270" r="30104" b="38021"/>
          <a:stretch/>
        </p:blipFill>
        <p:spPr>
          <a:xfrm>
            <a:off x="6224548" y="1030419"/>
            <a:ext cx="3287855" cy="17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" y="6356350"/>
            <a:ext cx="11620500" cy="365125"/>
          </a:xfrm>
        </p:spPr>
        <p:txBody>
          <a:bodyPr/>
          <a:lstStyle/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0729" t="19532" r="29168" b="14453"/>
          <a:stretch/>
        </p:blipFill>
        <p:spPr>
          <a:xfrm>
            <a:off x="4974066" y="1214892"/>
            <a:ext cx="5695372" cy="50044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700" y="1405761"/>
            <a:ext cx="4401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Where does Hair Protrude Most?</a:t>
            </a:r>
          </a:p>
        </p:txBody>
      </p:sp>
    </p:spTree>
    <p:extLst>
      <p:ext uri="{BB962C8B-B14F-4D97-AF65-F5344CB8AC3E}">
        <p14:creationId xmlns:p14="http://schemas.microsoft.com/office/powerpoint/2010/main" val="1956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26" y="1178415"/>
            <a:ext cx="7324273" cy="5177935"/>
          </a:xfrm>
          <a:prstGeom prst="rect">
            <a:avLst/>
          </a:prstGeom>
        </p:spPr>
      </p:pic>
      <p:sp>
        <p:nvSpPr>
          <p:cNvPr id="1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" y="6356350"/>
            <a:ext cx="11620500" cy="365125"/>
          </a:xfrm>
        </p:spPr>
        <p:txBody>
          <a:bodyPr/>
          <a:lstStyle/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04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10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" y="6356350"/>
            <a:ext cx="11620500" cy="365125"/>
          </a:xfrm>
        </p:spPr>
        <p:txBody>
          <a:bodyPr/>
          <a:lstStyle/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0" y="2254240"/>
            <a:ext cx="1137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i="1" dirty="0" smtClean="0">
                <a:solidFill>
                  <a:srgbClr val="231F20"/>
                </a:solidFill>
              </a:rPr>
              <a:t>‘’I </a:t>
            </a:r>
            <a:r>
              <a:rPr lang="en-GB" sz="2400" i="1" dirty="0">
                <a:solidFill>
                  <a:srgbClr val="231F20"/>
                </a:solidFill>
              </a:rPr>
              <a:t>am unable to eliminate hair-shafts as disease carriers (i.e. </a:t>
            </a:r>
            <a:r>
              <a:rPr lang="en-GB" sz="2400" i="1" dirty="0" smtClean="0">
                <a:solidFill>
                  <a:srgbClr val="231F20"/>
                </a:solidFill>
              </a:rPr>
              <a:t>Staphylococcus Aureus</a:t>
            </a:r>
            <a:r>
              <a:rPr lang="en-GB" sz="2400" i="1" dirty="0">
                <a:solidFill>
                  <a:srgbClr val="231F20"/>
                </a:solidFill>
              </a:rPr>
              <a:t>). However, hand contact with the scalp during food production is </a:t>
            </a:r>
            <a:r>
              <a:rPr lang="en-GB" sz="2400" i="1" dirty="0" smtClean="0">
                <a:solidFill>
                  <a:srgbClr val="231F20"/>
                </a:solidFill>
              </a:rPr>
              <a:t>probably more </a:t>
            </a:r>
            <a:r>
              <a:rPr lang="en-GB" sz="2400" i="1" dirty="0">
                <a:solidFill>
                  <a:srgbClr val="231F20"/>
                </a:solidFill>
              </a:rPr>
              <a:t>likely to act as a carrier therefore complete head hair covering </a:t>
            </a:r>
            <a:r>
              <a:rPr lang="en-GB" sz="2400" i="1" dirty="0" smtClean="0">
                <a:solidFill>
                  <a:srgbClr val="231F20"/>
                </a:solidFill>
              </a:rPr>
              <a:t>is recommended.</a:t>
            </a:r>
          </a:p>
          <a:p>
            <a:pPr algn="just"/>
            <a:endParaRPr lang="en-GB" sz="2400" i="1" dirty="0">
              <a:solidFill>
                <a:srgbClr val="231F20"/>
              </a:solidFill>
            </a:endParaRPr>
          </a:p>
          <a:p>
            <a:pPr algn="just"/>
            <a:r>
              <a:rPr lang="en-GB" sz="2400" i="1" dirty="0">
                <a:solidFill>
                  <a:srgbClr val="231F20"/>
                </a:solidFill>
              </a:rPr>
              <a:t>I cannot ignore the potential for contamination via beard hair as this can be </a:t>
            </a:r>
            <a:r>
              <a:rPr lang="en-GB" sz="2400" i="1" dirty="0" smtClean="0">
                <a:solidFill>
                  <a:srgbClr val="231F20"/>
                </a:solidFill>
              </a:rPr>
              <a:t>an involuntary </a:t>
            </a:r>
            <a:r>
              <a:rPr lang="en-GB" sz="2400" i="1" dirty="0">
                <a:solidFill>
                  <a:srgbClr val="231F20"/>
                </a:solidFill>
              </a:rPr>
              <a:t>target of touch by infrequently washed hands. Covering the beard </a:t>
            </a:r>
            <a:r>
              <a:rPr lang="en-GB" sz="2400" i="1" dirty="0" smtClean="0">
                <a:solidFill>
                  <a:srgbClr val="231F20"/>
                </a:solidFill>
              </a:rPr>
              <a:t>with net </a:t>
            </a:r>
            <a:r>
              <a:rPr lang="en-GB" sz="2400" i="1" dirty="0">
                <a:solidFill>
                  <a:srgbClr val="231F20"/>
                </a:solidFill>
              </a:rPr>
              <a:t>is therefore a wise precaution</a:t>
            </a:r>
            <a:r>
              <a:rPr lang="en-GB" sz="2400" i="1" dirty="0" smtClean="0">
                <a:solidFill>
                  <a:srgbClr val="231F20"/>
                </a:solidFill>
              </a:rPr>
              <a:t>”.</a:t>
            </a:r>
          </a:p>
          <a:p>
            <a:pPr algn="just"/>
            <a:endParaRPr lang="en-GB" sz="2400" i="1" dirty="0">
              <a:solidFill>
                <a:srgbClr val="231F20"/>
              </a:solidFill>
            </a:endParaRPr>
          </a:p>
          <a:p>
            <a:pPr algn="r"/>
            <a:r>
              <a:rPr lang="en-GB" sz="2000" b="1" dirty="0" err="1"/>
              <a:t>Prof.</a:t>
            </a:r>
            <a:r>
              <a:rPr lang="en-GB" sz="2000" b="1" dirty="0"/>
              <a:t> Barry Stevens FTTS President of The Trichological </a:t>
            </a:r>
            <a:r>
              <a:rPr lang="en-GB" sz="2000" b="1" dirty="0" smtClean="0"/>
              <a:t>Society 2014-16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68591" y="1404440"/>
            <a:ext cx="3980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Is Hair a Microbial Risk?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145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396" t="20052" r="10001" b="9244"/>
          <a:stretch/>
        </p:blipFill>
        <p:spPr>
          <a:xfrm>
            <a:off x="4675045" y="1128080"/>
            <a:ext cx="7353300" cy="5035110"/>
          </a:xfrm>
          <a:prstGeom prst="rect">
            <a:avLst/>
          </a:prstGeom>
        </p:spPr>
      </p:pic>
      <p:sp>
        <p:nvSpPr>
          <p:cNvPr id="10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" y="6356350"/>
            <a:ext cx="11620500" cy="365125"/>
          </a:xfrm>
        </p:spPr>
        <p:txBody>
          <a:bodyPr/>
          <a:lstStyle/>
          <a:p>
            <a:r>
              <a:rPr lang="en-GB" sz="1800" b="1" dirty="0" smtClean="0"/>
              <a:t>http://www.aburnet.co.uk/free-tools/                  http://www.aburnet.co.uk/target-zero-hair-complaints/</a:t>
            </a:r>
            <a:endParaRPr lang="en-GB" sz="1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028345" cy="1077860"/>
            <a:chOff x="0" y="0"/>
            <a:chExt cx="12028345" cy="10778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80201" cy="1002028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6153323" y="231998"/>
              <a:ext cx="5875022" cy="845862"/>
              <a:chOff x="6342621" y="323887"/>
              <a:chExt cx="5875022" cy="84586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736" y="480180"/>
                <a:ext cx="1358907" cy="39258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221" y="469376"/>
                <a:ext cx="1537422" cy="40338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2621" y="469376"/>
                <a:ext cx="1372802" cy="44489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668" y="323887"/>
                <a:ext cx="1231308" cy="845862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266700" y="1195188"/>
            <a:ext cx="4229100" cy="519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KleenCap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Max and HairBarrier products have been independently tested </a:t>
            </a:r>
            <a:endParaRPr lang="en-GB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99.9%effective at inhibiting the multiplication of Gram positive and Gram Negative bacteria over 15 washes with HairGon- the formula wash additive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7917" t="55599" r="42187" b="16146"/>
          <a:stretch/>
        </p:blipFill>
        <p:spPr>
          <a:xfrm>
            <a:off x="84332" y="2751615"/>
            <a:ext cx="4593835" cy="208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1101</Words>
  <Application>Microsoft Office PowerPoint</Application>
  <PresentationFormat>Widescreen</PresentationFormat>
  <Paragraphs>107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McKettrick</dc:creator>
  <cp:lastModifiedBy>Rob Singh</cp:lastModifiedBy>
  <cp:revision>144</cp:revision>
  <cp:lastPrinted>2015-05-12T11:21:51Z</cp:lastPrinted>
  <dcterms:created xsi:type="dcterms:W3CDTF">2015-04-21T09:43:35Z</dcterms:created>
  <dcterms:modified xsi:type="dcterms:W3CDTF">2015-05-15T13:49:20Z</dcterms:modified>
</cp:coreProperties>
</file>